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94607" autoAdjust="0"/>
  </p:normalViewPr>
  <p:slideViewPr>
    <p:cSldViewPr>
      <p:cViewPr varScale="1">
        <p:scale>
          <a:sx n="99" d="100"/>
          <a:sy n="99" d="100"/>
        </p:scale>
        <p:origin x="-1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2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C1062C-1ACE-4839-B59E-D4DAA2E9D1EB}" type="datetimeFigureOut">
              <a:rPr lang="it-IT" smtClean="0"/>
              <a:t>21/04/2013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D51C274-365E-41A3-BBE5-1BF2A3BDC795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3789040"/>
            <a:ext cx="7671328" cy="2301240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Linee guida per l’adozione di sistemi di termoregolazione e contabilizzazione di calore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419872" y="5517232"/>
            <a:ext cx="5508448" cy="1080120"/>
          </a:xfrm>
        </p:spPr>
        <p:txBody>
          <a:bodyPr/>
          <a:lstStyle/>
          <a:p>
            <a:r>
              <a:rPr lang="it-IT" dirty="0" smtClean="0"/>
              <a:t>Torino, 22 Aprile 2013</a:t>
            </a:r>
            <a:endParaRPr lang="it-IT" dirty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  <p:pic>
        <p:nvPicPr>
          <p:cNvPr id="1030" name="Picture 6" descr="http://www.caroligiovanni.it/flex/images/D.afdd49f9aad6062c94d8/Contabilizzazione_Indiretta___723x4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844824"/>
            <a:ext cx="2906361" cy="165618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836712"/>
            <a:ext cx="22098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caroligiovanni.it/flex/images/D.93a8090785651907dc3e/componenti___ripartitore_su_termo___crop_rsz_200x18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32656"/>
            <a:ext cx="1905000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352928" cy="1152128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Linee guida – Sistemi di termoregolazione e contabilizzazione di calore diretti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492896"/>
            <a:ext cx="8136904" cy="4005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Principali attività descritte:</a:t>
            </a:r>
          </a:p>
          <a:p>
            <a:pPr algn="just"/>
            <a:r>
              <a:rPr lang="it-IT" sz="1600" dirty="0" smtClean="0"/>
              <a:t>Rilievo del numero di zone presenti nell’edificio;</a:t>
            </a:r>
          </a:p>
          <a:p>
            <a:pPr algn="just"/>
            <a:r>
              <a:rPr lang="it-IT" sz="1600" dirty="0" smtClean="0"/>
              <a:t>Individuazione del sistema di emissione e definizione delle caratteristiche tecniche e della potenza nominale: radiatori (stesse metodologie indicate per i sistemi indiretti) , pannelli radianti (valutazione emissione specifica W/mq per determinazione portata);</a:t>
            </a:r>
          </a:p>
          <a:p>
            <a:pPr algn="just"/>
            <a:r>
              <a:rPr lang="it-IT" sz="1600" dirty="0" smtClean="0"/>
              <a:t>Calcolo della portata idraulica, definizione delle caratteristiche tecniche della valvola di zona e corretta individuazione dei sensori di portata e di temperatura adatti al regime idraulico determinato e accurata scelta del punto di installazione di detti sensori;</a:t>
            </a:r>
          </a:p>
          <a:p>
            <a:pPr algn="just"/>
            <a:r>
              <a:rPr lang="it-IT" sz="1600" dirty="0" smtClean="0"/>
              <a:t>Definizione delle caratteristiche delle pompe di </a:t>
            </a:r>
            <a:r>
              <a:rPr lang="it-IT" sz="1600" dirty="0" smtClean="0"/>
              <a:t>circolazione;</a:t>
            </a:r>
          </a:p>
          <a:p>
            <a:pPr algn="just"/>
            <a:r>
              <a:rPr lang="it-IT" sz="1600" dirty="0" smtClean="0"/>
              <a:t>Installazione del sistema (i.e. valvola di zona, contatore di calore con i sensori previsti, termostato o cronotermostato d’ambiente,…);</a:t>
            </a:r>
          </a:p>
          <a:p>
            <a:pPr algn="just"/>
            <a:r>
              <a:rPr lang="it-IT" sz="1600" dirty="0" smtClean="0"/>
              <a:t>Messa in esercizio e verifica del corretto funzionamento;</a:t>
            </a:r>
          </a:p>
          <a:p>
            <a:pPr algn="just"/>
            <a:r>
              <a:rPr lang="it-IT" sz="1600" dirty="0" smtClean="0"/>
              <a:t>Redazione di documentazione tecnica per l’utente per una corretta utilizzazione del sistema di termoregolazione e di contabilizzazione</a:t>
            </a:r>
            <a:endParaRPr lang="it-IT" sz="1600" dirty="0" smtClean="0"/>
          </a:p>
          <a:p>
            <a:pPr algn="just"/>
            <a:endParaRPr lang="it-IT" sz="1600" dirty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352928" cy="1080120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Linee guida – Interventi sull’impianto termico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420888"/>
            <a:ext cx="8136904" cy="4005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Principali attività </a:t>
            </a:r>
            <a:r>
              <a:rPr lang="it-IT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descritte:</a:t>
            </a:r>
          </a:p>
          <a:p>
            <a:pPr algn="just"/>
            <a:r>
              <a:rPr lang="it-IT" sz="1600" u="sng" dirty="0" smtClean="0"/>
              <a:t>In caso di sostituzione del generatore di calore</a:t>
            </a:r>
            <a:r>
              <a:rPr lang="it-IT" sz="1600" dirty="0" smtClean="0"/>
              <a:t>:</a:t>
            </a:r>
          </a:p>
          <a:p>
            <a:pPr lvl="1" algn="just"/>
            <a:r>
              <a:rPr lang="it-IT" sz="1600" dirty="0" smtClean="0"/>
              <a:t>Individuazione della potenza nominale in base alla diagnosi energetica o dei consumi storici;</a:t>
            </a:r>
          </a:p>
          <a:p>
            <a:pPr lvl="1" algn="just"/>
            <a:r>
              <a:rPr lang="it-IT" sz="1600" dirty="0" smtClean="0"/>
              <a:t>Verifica della compatibilità del nuovo generatore con le nuove portate a seguito dell’installazione dei sistemi di termoregolazione;</a:t>
            </a:r>
          </a:p>
          <a:p>
            <a:pPr lvl="1" algn="just"/>
            <a:r>
              <a:rPr lang="it-IT" sz="1600" dirty="0" smtClean="0"/>
              <a:t>Definizione delle caratteristiche delle pompe di </a:t>
            </a:r>
            <a:r>
              <a:rPr lang="it-IT" sz="1600" dirty="0" smtClean="0"/>
              <a:t>circolazione;</a:t>
            </a:r>
          </a:p>
          <a:p>
            <a:pPr lvl="1" algn="just"/>
            <a:r>
              <a:rPr lang="it-IT" sz="1600" dirty="0" smtClean="0"/>
              <a:t>Valutazione l’opportunità di prevedere idonei sistemi di protezione del generatore (i.e. scambiatore di separazione tra circuito primario e secondario,…);</a:t>
            </a:r>
          </a:p>
          <a:p>
            <a:pPr lvl="1" algn="just"/>
            <a:r>
              <a:rPr lang="it-IT" sz="1600" dirty="0" smtClean="0"/>
              <a:t>Verifica dell’idoneità dei sistemi di evacuazione dei fumi di combustione;</a:t>
            </a:r>
          </a:p>
          <a:p>
            <a:pPr lvl="1" algn="just"/>
            <a:r>
              <a:rPr lang="it-IT" sz="1600" dirty="0" smtClean="0"/>
              <a:t>Verifica della regolazione climatica esistente ed eventuale ridefinizione della curva di regolazione;</a:t>
            </a:r>
          </a:p>
          <a:p>
            <a:pPr algn="just"/>
            <a:endParaRPr lang="it-IT" sz="1600" dirty="0" smtClean="0"/>
          </a:p>
          <a:p>
            <a:pPr algn="just"/>
            <a:endParaRPr lang="it-IT" sz="1600" dirty="0" smtClean="0"/>
          </a:p>
          <a:p>
            <a:pPr algn="just"/>
            <a:endParaRPr lang="it-IT" sz="1600" dirty="0" smtClean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352928" cy="1080120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Linee guida – Interventi sull’impianto termico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492896"/>
            <a:ext cx="8136904" cy="400506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1600" u="sng" dirty="0" smtClean="0"/>
              <a:t>In caso di installazione di scambiatore di TLR</a:t>
            </a:r>
            <a:r>
              <a:rPr lang="it-IT" sz="1600" dirty="0" smtClean="0"/>
              <a:t>:</a:t>
            </a:r>
          </a:p>
          <a:p>
            <a:pPr lvl="1" algn="just"/>
            <a:r>
              <a:rPr lang="it-IT" sz="1600" dirty="0" smtClean="0"/>
              <a:t>Definizione della potenza massima;</a:t>
            </a:r>
          </a:p>
          <a:p>
            <a:pPr lvl="1" algn="just"/>
            <a:r>
              <a:rPr lang="it-IT" sz="1600" dirty="0" smtClean="0"/>
              <a:t>Definizione della temperatura minima di mandata al secondario alla potenza massima;</a:t>
            </a:r>
          </a:p>
          <a:p>
            <a:pPr lvl="1" algn="just"/>
            <a:r>
              <a:rPr lang="it-IT" sz="1600" dirty="0" smtClean="0"/>
              <a:t>Definizione portata al secondario alla potenza massima;</a:t>
            </a:r>
          </a:p>
          <a:p>
            <a:pPr lvl="1" algn="just"/>
            <a:r>
              <a:rPr lang="it-IT" sz="1600" dirty="0" smtClean="0"/>
              <a:t>Perdite di carico, lato utente, riferita al la portata di progetto.</a:t>
            </a:r>
          </a:p>
          <a:p>
            <a:pPr lvl="1" algn="just"/>
            <a:r>
              <a:rPr lang="it-IT" sz="1600" dirty="0" smtClean="0"/>
              <a:t>Opportuna coibentazione dello scambiatore di calore;</a:t>
            </a:r>
          </a:p>
          <a:p>
            <a:pPr lvl="1" algn="just"/>
            <a:r>
              <a:rPr lang="it-IT" sz="1600" dirty="0" smtClean="0"/>
              <a:t>Definizione delle caratteristiche delle pompe di circolazione esistenti e sostituzione se non compatibili;</a:t>
            </a:r>
          </a:p>
          <a:p>
            <a:pPr algn="just"/>
            <a:r>
              <a:rPr lang="it-IT" sz="1600" dirty="0" smtClean="0"/>
              <a:t>Esecuzione di interventi sulla rete di distribuzione ed eventuali interventi di bilanciamento;</a:t>
            </a:r>
          </a:p>
          <a:p>
            <a:pPr algn="just"/>
            <a:r>
              <a:rPr lang="it-IT" sz="1600" dirty="0" smtClean="0"/>
              <a:t>Messa in servizio e verifica dell’impianto;</a:t>
            </a:r>
          </a:p>
          <a:p>
            <a:pPr algn="just"/>
            <a:r>
              <a:rPr lang="it-IT" sz="1600" dirty="0" smtClean="0"/>
              <a:t>Redazione della documentazione tecnica attestante quanto eseguito completa di schema funzionale, caratteristiche delle apparecchiature, istruzioni per l’uso e la manutenzione  delle apparecchiature installate,…</a:t>
            </a:r>
            <a:endParaRPr lang="it-IT" sz="1600" dirty="0" smtClean="0"/>
          </a:p>
          <a:p>
            <a:pPr algn="just"/>
            <a:endParaRPr lang="it-IT" sz="1600" dirty="0" smtClean="0"/>
          </a:p>
          <a:p>
            <a:pPr algn="just"/>
            <a:endParaRPr lang="it-IT" sz="1600" dirty="0" smtClean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352928" cy="720080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Linee guida – Diagnosi energetica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2060848"/>
            <a:ext cx="8136904" cy="439248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1600" dirty="0" smtClean="0"/>
              <a:t>Acquisizione dei dati utili alla caratterizzazione energetica del sistema edificio-impianto;</a:t>
            </a:r>
          </a:p>
          <a:p>
            <a:pPr algn="just"/>
            <a:r>
              <a:rPr lang="it-IT" sz="1600" dirty="0" smtClean="0"/>
              <a:t>Rilievo delle caratteristiche dell’involucro edilizio (dati </a:t>
            </a:r>
            <a:r>
              <a:rPr lang="it-IT" sz="1600" dirty="0" err="1" smtClean="0"/>
              <a:t>dimensionali…</a:t>
            </a:r>
            <a:r>
              <a:rPr lang="it-IT" sz="1600" dirty="0" smtClean="0"/>
              <a:t>)e stima delle stratigrafie (i.e. basate sulle tipologie costruttive in diversi periodi);</a:t>
            </a:r>
          </a:p>
          <a:p>
            <a:pPr algn="just"/>
            <a:r>
              <a:rPr lang="it-IT" sz="1600" dirty="0" smtClean="0"/>
              <a:t>Rilievo delle caratteristiche degli impianti (schemi funzionali, caratteristiche delle apparecchiature,…)</a:t>
            </a:r>
          </a:p>
          <a:p>
            <a:pPr algn="just"/>
            <a:r>
              <a:rPr lang="it-IT" sz="1600" dirty="0" smtClean="0"/>
              <a:t>Valutazione quantitativa della prestazione energetica del sistema edificio impianto e sua validazione con riferimento ai consumi storici;</a:t>
            </a:r>
          </a:p>
          <a:p>
            <a:pPr algn="just"/>
            <a:r>
              <a:rPr lang="it-IT" sz="1600" dirty="0" smtClean="0"/>
              <a:t>Redazione del documento “diagnosi energetica” che contenga per ciascun intervento proposto:</a:t>
            </a:r>
          </a:p>
          <a:p>
            <a:pPr algn="just"/>
            <a:r>
              <a:rPr lang="it-IT" sz="1600" dirty="0" smtClean="0"/>
              <a:t>Descrizione sintetica di ciascun intervento;</a:t>
            </a:r>
          </a:p>
          <a:p>
            <a:pPr algn="just"/>
            <a:r>
              <a:rPr lang="it-IT" sz="1600" dirty="0" smtClean="0"/>
              <a:t>Il risparmio energetico atteso riferito alla situazione ante </a:t>
            </a:r>
            <a:r>
              <a:rPr lang="it-IT" sz="1600" dirty="0" err="1" smtClean="0"/>
              <a:t>operam</a:t>
            </a:r>
            <a:r>
              <a:rPr lang="it-IT" sz="1600" dirty="0" smtClean="0"/>
              <a:t>;</a:t>
            </a:r>
          </a:p>
          <a:p>
            <a:pPr algn="just"/>
            <a:r>
              <a:rPr lang="it-IT" sz="1600" dirty="0" smtClean="0"/>
              <a:t>Il costo di ciascun intervento e la relativa stima dei tempi di ritorno;</a:t>
            </a:r>
          </a:p>
          <a:p>
            <a:pPr algn="just"/>
            <a:r>
              <a:rPr lang="it-IT" sz="1600" dirty="0" smtClean="0"/>
              <a:t>La priorità tra gli interventi proposti;</a:t>
            </a:r>
          </a:p>
          <a:p>
            <a:pPr algn="just"/>
            <a:r>
              <a:rPr lang="it-IT" sz="1600" dirty="0" smtClean="0"/>
              <a:t>Le modalità e le metodologie per la verifica dei risparmi energetici effettivamente conseguiti</a:t>
            </a:r>
          </a:p>
          <a:p>
            <a:pPr algn="just"/>
            <a:endParaRPr lang="it-IT" sz="1600" dirty="0" smtClean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2928" cy="8549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N</a:t>
            </a:r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ormativa regionale – proroga obbligo</a:t>
            </a:r>
            <a:endParaRPr lang="it-IT" sz="3600" b="1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7776864" cy="384929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it-IT" sz="1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Dgr</a:t>
            </a:r>
            <a:r>
              <a:rPr lang="it-IT" sz="1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.46-11968 del 4 agosto 2009 </a:t>
            </a:r>
            <a:r>
              <a:rPr lang="it-IT" sz="1800" dirty="0" smtClean="0"/>
              <a:t>(punto 1.4.17</a:t>
            </a:r>
            <a:r>
              <a:rPr lang="it-IT" sz="1800" dirty="0" smtClean="0"/>
              <a:t>)</a:t>
            </a:r>
            <a:endParaRPr lang="it-IT" sz="1800" dirty="0" smtClean="0"/>
          </a:p>
          <a:p>
            <a:pPr>
              <a:lnSpc>
                <a:spcPct val="90000"/>
              </a:lnSpc>
              <a:buFontTx/>
              <a:buNone/>
            </a:pPr>
            <a:endParaRPr lang="it-IT" sz="1600" dirty="0" smtClean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it-IT" sz="1600" dirty="0" smtClean="0"/>
              <a:t>Gli </a:t>
            </a:r>
            <a:r>
              <a:rPr lang="it-IT" sz="1600" dirty="0" smtClean="0"/>
              <a:t>edifici di cui alla Scheda 1 (Edifici a carattere residenziale) devono essere sottoposti agli interventi necessari per permettere, ove tecnicamente possibile, la termoregolazione e la contabilizzazione del calore per singola unità abitativa:</a:t>
            </a:r>
          </a:p>
          <a:p>
            <a:pPr>
              <a:lnSpc>
                <a:spcPct val="90000"/>
              </a:lnSpc>
            </a:pPr>
            <a:endParaRPr lang="it-IT" sz="1600" dirty="0" smtClean="0"/>
          </a:p>
          <a:p>
            <a:pPr algn="just">
              <a:lnSpc>
                <a:spcPct val="90000"/>
              </a:lnSpc>
            </a:pPr>
            <a:r>
              <a:rPr lang="it-IT" sz="1600" dirty="0" smtClean="0"/>
              <a:t>Nel </a:t>
            </a:r>
            <a:r>
              <a:rPr lang="it-IT" sz="1600" dirty="0" smtClean="0"/>
              <a:t>caso di interventi quali</a:t>
            </a:r>
            <a:r>
              <a:rPr lang="it-IT" sz="1600" dirty="0" smtClean="0"/>
              <a:t>:</a:t>
            </a:r>
            <a:endParaRPr lang="it-IT" sz="1600" dirty="0" smtClean="0"/>
          </a:p>
          <a:p>
            <a:pPr lvl="1" algn="just">
              <a:lnSpc>
                <a:spcPct val="90000"/>
              </a:lnSpc>
            </a:pPr>
            <a:r>
              <a:rPr lang="it-IT" sz="1600" dirty="0" smtClean="0"/>
              <a:t>Nuova installazione di impianto termici in edifici esistenti, ristrutturazione degli impianti termici, sostituzione del generatore di calore o allaccio ad una rete di TLR</a:t>
            </a:r>
            <a:r>
              <a:rPr lang="it-IT" sz="1600" dirty="0" smtClean="0"/>
              <a:t>;</a:t>
            </a:r>
          </a:p>
          <a:p>
            <a:pPr lvl="1" algn="just">
              <a:lnSpc>
                <a:spcPct val="90000"/>
              </a:lnSpc>
            </a:pPr>
            <a:endParaRPr lang="it-IT" sz="1600" dirty="0" smtClean="0"/>
          </a:p>
          <a:p>
            <a:pPr lvl="1" algn="just">
              <a:lnSpc>
                <a:spcPct val="90000"/>
              </a:lnSpc>
            </a:pPr>
            <a:r>
              <a:rPr lang="it-IT" sz="1600" dirty="0" smtClean="0"/>
              <a:t>Entro il 01.09.2012</a:t>
            </a:r>
            <a:r>
              <a:rPr lang="it-IT" sz="1600" dirty="0" smtClean="0"/>
              <a:t>.</a:t>
            </a:r>
            <a:endParaRPr lang="it-IT" sz="1600" dirty="0" smtClean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2928" cy="854968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Normativa regionale – proroga obbligo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7776864" cy="3849291"/>
          </a:xfrm>
        </p:spPr>
        <p:txBody>
          <a:bodyPr>
            <a:normAutofit/>
          </a:bodyPr>
          <a:lstStyle/>
          <a:p>
            <a:pPr marL="342900" indent="-342900" algn="ctr"/>
            <a:r>
              <a:rPr lang="it-IT" sz="1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Dgr</a:t>
            </a:r>
            <a:r>
              <a:rPr lang="it-IT" sz="1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</a:t>
            </a:r>
            <a:r>
              <a:rPr lang="it-IT" sz="1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D.G.R.</a:t>
            </a:r>
            <a:r>
              <a:rPr lang="it-IT" sz="1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n. 85-3795 del 27 aprile </a:t>
            </a:r>
            <a:r>
              <a:rPr lang="it-IT" sz="1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2012</a:t>
            </a:r>
            <a:endParaRPr lang="it-IT" sz="18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342900" indent="-342900"/>
            <a:endParaRPr lang="it-IT" sz="1400" dirty="0" smtClean="0"/>
          </a:p>
          <a:p>
            <a:pPr marL="342900" indent="-342900" algn="just"/>
            <a:r>
              <a:rPr lang="it-IT" sz="1600" u="sng" dirty="0" smtClean="0"/>
              <a:t>Posticipa il termine ultimo dal 01.09.2012 al 01.09.2014</a:t>
            </a:r>
            <a:r>
              <a:rPr lang="it-IT" sz="1600" dirty="0" smtClean="0"/>
              <a:t>.</a:t>
            </a:r>
          </a:p>
          <a:p>
            <a:pPr marL="342900" indent="-342900" algn="just"/>
            <a:endParaRPr lang="it-IT" sz="1600" dirty="0" smtClean="0"/>
          </a:p>
          <a:p>
            <a:pPr marL="342900" indent="-342900" algn="just"/>
            <a:r>
              <a:rPr lang="it-IT" sz="1600" dirty="0" smtClean="0"/>
              <a:t>Nel caso di interventi quali:</a:t>
            </a:r>
          </a:p>
          <a:p>
            <a:pPr marL="644652" lvl="1" indent="-342900" algn="just">
              <a:buFontTx/>
              <a:buChar char="•"/>
            </a:pPr>
            <a:r>
              <a:rPr lang="it-IT" sz="1600" dirty="0" smtClean="0"/>
              <a:t>Nuova installazione di impianto termici in edifici esistenti;</a:t>
            </a:r>
          </a:p>
          <a:p>
            <a:pPr marL="644652" lvl="1" indent="-342900" algn="just">
              <a:buFontTx/>
              <a:buChar char="•"/>
            </a:pPr>
            <a:r>
              <a:rPr lang="it-IT" sz="1600" dirty="0" smtClean="0"/>
              <a:t>ristrutturazione degli impianti termici;</a:t>
            </a:r>
          </a:p>
          <a:p>
            <a:pPr marL="644652" lvl="1" indent="-342900" algn="just">
              <a:buFontTx/>
              <a:buChar char="•"/>
            </a:pPr>
            <a:r>
              <a:rPr lang="it-IT" sz="1600" dirty="0" smtClean="0"/>
              <a:t>sostituzione del generatore di calore;</a:t>
            </a:r>
          </a:p>
          <a:p>
            <a:pPr marL="644652" lvl="1" indent="-342900" algn="just">
              <a:buFontTx/>
              <a:buChar char="•"/>
            </a:pPr>
            <a:r>
              <a:rPr lang="it-IT" sz="1600" dirty="0" smtClean="0"/>
              <a:t>allaccio ad una rete di TLR;</a:t>
            </a:r>
          </a:p>
          <a:p>
            <a:pPr marL="342900" indent="12700" algn="just">
              <a:buNone/>
            </a:pPr>
            <a:r>
              <a:rPr lang="it-IT" sz="1600" dirty="0" smtClean="0"/>
              <a:t>l’obbligo rimane invariato e gli interventi per l’adozione dei sistemi di termoregolazione e contabilizzazione devono essere eseguiti contestualmente!</a:t>
            </a:r>
            <a:endParaRPr lang="it-IT" sz="1600" dirty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2928" cy="854968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Elaborazione delle linee guida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7776864" cy="3849291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it-IT" sz="1600" dirty="0" smtClean="0"/>
              <a:t>Con la</a:t>
            </a:r>
            <a:r>
              <a:rPr lang="it-IT" sz="1600" b="1" dirty="0" smtClean="0"/>
              <a:t> </a:t>
            </a:r>
            <a:r>
              <a:rPr lang="it-IT" sz="1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Dgr</a:t>
            </a:r>
            <a:r>
              <a:rPr lang="it-IT" sz="1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 </a:t>
            </a:r>
            <a:r>
              <a:rPr lang="it-IT" sz="1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D.G.R.</a:t>
            </a:r>
            <a:r>
              <a:rPr lang="it-IT" sz="1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n. 85-3795 del 27 aprile 2012 </a:t>
            </a:r>
            <a:r>
              <a:rPr lang="it-IT" sz="1600" b="1" dirty="0" smtClean="0"/>
              <a:t>la Giunta ha altresì stabilito di</a:t>
            </a:r>
            <a:r>
              <a:rPr lang="it-IT" sz="1600" dirty="0" smtClean="0"/>
              <a:t>:</a:t>
            </a:r>
          </a:p>
          <a:p>
            <a:pPr marL="342900" indent="-342900"/>
            <a:endParaRPr lang="it-IT" sz="1600" dirty="0" smtClean="0"/>
          </a:p>
          <a:p>
            <a:pPr marL="342900" indent="-342900" algn="just"/>
            <a:r>
              <a:rPr lang="it-IT" sz="1600" i="1" dirty="0" smtClean="0"/>
              <a:t>“demandare alla Direzione Ambiente </a:t>
            </a:r>
            <a:r>
              <a:rPr lang="it-IT" sz="1600" i="1" u="sng" dirty="0" smtClean="0"/>
              <a:t>la divulgazione di indicazioni tecniche</a:t>
            </a:r>
            <a:r>
              <a:rPr lang="it-IT" sz="1600" i="1" dirty="0" smtClean="0"/>
              <a:t> per una corretta implementazione dei sistemi di termoregolazione e contabilizzazione del calore per singola unità abitativa”</a:t>
            </a:r>
          </a:p>
          <a:p>
            <a:pPr marL="342900" indent="-342900"/>
            <a:endParaRPr lang="it-IT" sz="1600" i="1" dirty="0" smtClean="0"/>
          </a:p>
          <a:p>
            <a:pPr marL="342900" indent="-342900" algn="just"/>
            <a:r>
              <a:rPr lang="it-IT" sz="1600" dirty="0" smtClean="0"/>
              <a:t>È stato quindi istituito dalla Direzione Ambiente un tavolo di concertazione con la partecipazione di:</a:t>
            </a:r>
          </a:p>
          <a:p>
            <a:pPr marL="644652" lvl="1" indent="-342900" algn="just">
              <a:buFontTx/>
              <a:buChar char="•"/>
            </a:pPr>
            <a:r>
              <a:rPr lang="it-IT" sz="1600" dirty="0" smtClean="0"/>
              <a:t>Ordini e Collegi professionali (ingegneri, architetti, geometri e periti);</a:t>
            </a:r>
          </a:p>
          <a:p>
            <a:pPr marL="644652" lvl="1" indent="-342900" algn="just">
              <a:buFontTx/>
              <a:buChar char="•"/>
            </a:pPr>
            <a:r>
              <a:rPr lang="it-IT" sz="1600" dirty="0" smtClean="0"/>
              <a:t>Associazioni di categoria (industria e artigianato);</a:t>
            </a:r>
          </a:p>
          <a:p>
            <a:pPr marL="644652" lvl="1" indent="-342900" algn="just">
              <a:buFontTx/>
              <a:buChar char="•"/>
            </a:pPr>
            <a:r>
              <a:rPr lang="it-IT" sz="1600" dirty="0" smtClean="0"/>
              <a:t>Associazioni di amministratori di condominio</a:t>
            </a:r>
            <a:r>
              <a:rPr lang="it-IT" sz="1600" dirty="0" smtClean="0"/>
              <a:t>.</a:t>
            </a:r>
          </a:p>
          <a:p>
            <a:pPr marL="644652" lvl="1" indent="-342900" algn="just">
              <a:buNone/>
            </a:pPr>
            <a:endParaRPr lang="it-IT" sz="1600" dirty="0" smtClean="0"/>
          </a:p>
          <a:p>
            <a:pPr marL="0" indent="0" algn="just">
              <a:buNone/>
            </a:pPr>
            <a:r>
              <a:rPr lang="it-IT" sz="1600" dirty="0" smtClean="0"/>
              <a:t>Per la stesura di un documento contenente delle linee guida condiviso e </a:t>
            </a:r>
            <a:r>
              <a:rPr lang="it-IT" sz="1600" dirty="0" smtClean="0"/>
              <a:t>sottoscritto dai </a:t>
            </a:r>
            <a:r>
              <a:rPr lang="it-IT" sz="1600" dirty="0" smtClean="0"/>
              <a:t>partecipanti al tavolo</a:t>
            </a:r>
            <a:endParaRPr lang="it-IT" sz="1600" dirty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2928" cy="854968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Linee guida - Argomenti trattati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276872"/>
            <a:ext cx="8136904" cy="3849291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•"/>
            </a:pPr>
            <a:r>
              <a:rPr lang="it-IT" sz="1600" dirty="0" smtClean="0"/>
              <a:t>Progettazione e installazione di sistemi di </a:t>
            </a:r>
            <a:r>
              <a:rPr lang="it-IT" sz="1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termoregolazione </a:t>
            </a:r>
            <a:r>
              <a:rPr lang="it-IT" sz="1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 contabilizzazione </a:t>
            </a:r>
            <a:r>
              <a:rPr lang="it-IT" sz="1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 calore indiretta</a:t>
            </a:r>
          </a:p>
          <a:p>
            <a:pPr marL="742950" lvl="1" indent="-285750" algn="just">
              <a:buFontTx/>
              <a:buChar char="–"/>
            </a:pPr>
            <a:r>
              <a:rPr lang="it-IT" sz="1600" dirty="0" smtClean="0"/>
              <a:t>Progettazione e installazione di valvole termostatiche e ripartitori </a:t>
            </a:r>
          </a:p>
          <a:p>
            <a:pPr marL="742950" lvl="1" indent="-285750" algn="just">
              <a:buFontTx/>
              <a:buChar char="–"/>
            </a:pPr>
            <a:r>
              <a:rPr lang="it-IT" sz="1600" dirty="0" smtClean="0"/>
              <a:t>Servizio di gestione del sistema di contabilizzazione, lettura e ripartizione delle spese </a:t>
            </a:r>
          </a:p>
          <a:p>
            <a:pPr marL="742950" lvl="1" indent="-285750" algn="just">
              <a:buFontTx/>
              <a:buChar char="–"/>
            </a:pPr>
            <a:r>
              <a:rPr lang="it-IT" sz="1600" dirty="0" smtClean="0"/>
              <a:t>Manutenzione del sistema di contabilizzazione </a:t>
            </a:r>
          </a:p>
          <a:p>
            <a:pPr marL="342900" indent="-342900" algn="just">
              <a:buFontTx/>
              <a:buChar char="•"/>
            </a:pPr>
            <a:r>
              <a:rPr lang="it-IT" sz="1600" dirty="0" smtClean="0"/>
              <a:t>Progettazione e installazione di sistemi di </a:t>
            </a:r>
            <a:r>
              <a:rPr lang="it-IT" sz="1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termoregolazione </a:t>
            </a:r>
            <a:r>
              <a:rPr lang="it-IT" sz="1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 contabilizzazione </a:t>
            </a:r>
            <a:r>
              <a:rPr lang="it-IT" sz="1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diretta</a:t>
            </a:r>
            <a:r>
              <a:rPr lang="it-IT" sz="1600" dirty="0" smtClean="0"/>
              <a:t> mediante contatori di calore</a:t>
            </a:r>
          </a:p>
          <a:p>
            <a:pPr marL="742950" lvl="1" indent="-285750" algn="just">
              <a:buFontTx/>
              <a:buChar char="–"/>
            </a:pPr>
            <a:r>
              <a:rPr lang="it-IT" sz="1600" dirty="0" smtClean="0"/>
              <a:t>Progettazione e installazione dei contatori di calore </a:t>
            </a:r>
          </a:p>
          <a:p>
            <a:pPr marL="342900" indent="-342900" algn="just">
              <a:buFontTx/>
              <a:buChar char="•"/>
            </a:pPr>
            <a:r>
              <a:rPr lang="it-IT" sz="1600" dirty="0" smtClean="0"/>
              <a:t>Individuazione di una corretta impostazione della compensazione climatica. </a:t>
            </a:r>
          </a:p>
          <a:p>
            <a:pPr marL="342900" indent="-342900" algn="just">
              <a:buFontTx/>
              <a:buChar char="•"/>
            </a:pPr>
            <a:r>
              <a:rPr lang="it-IT" sz="1600" dirty="0" smtClean="0"/>
              <a:t>Esecuzione di </a:t>
            </a:r>
            <a:r>
              <a:rPr lang="it-IT" sz="1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interventi sull’impianto termico</a:t>
            </a:r>
          </a:p>
          <a:p>
            <a:pPr marL="742950" lvl="1" indent="-285750" algn="just">
              <a:buFontTx/>
              <a:buChar char="–"/>
            </a:pPr>
            <a:r>
              <a:rPr lang="it-IT" sz="1600" dirty="0" smtClean="0"/>
              <a:t>Sostituzione del generatore di calore.</a:t>
            </a:r>
          </a:p>
          <a:p>
            <a:pPr marL="342900" indent="-342900" algn="just">
              <a:buFontTx/>
              <a:buChar char="•"/>
            </a:pPr>
            <a:r>
              <a:rPr lang="it-IT" sz="1600" dirty="0" smtClean="0"/>
              <a:t>Esecuzione di </a:t>
            </a:r>
            <a:r>
              <a:rPr lang="it-IT" sz="1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diagnosi energetiche</a:t>
            </a:r>
            <a:endParaRPr lang="it-IT" sz="1600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2928" cy="1080120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Linee guida – Organizzazione documento</a:t>
            </a:r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564904"/>
            <a:ext cx="3928540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07504" y="2780928"/>
            <a:ext cx="2088232" cy="792087"/>
          </a:xfr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Paragrafi </a:t>
            </a:r>
            <a:r>
              <a:rPr lang="it-IT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 sottoparagrafi</a:t>
            </a:r>
            <a:endParaRPr lang="it-IT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Segnaposto contenuto 5"/>
          <p:cNvSpPr txBox="1">
            <a:spLocks/>
          </p:cNvSpPr>
          <p:nvPr/>
        </p:nvSpPr>
        <p:spPr>
          <a:xfrm>
            <a:off x="323528" y="4221088"/>
            <a:ext cx="2160240" cy="1152128"/>
          </a:xfrm>
          <a:prstGeom prst="rect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>
            <a:normAutofit fontScale="77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23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Attività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it-IT" sz="2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(Progettazione, installazione, documentazione</a:t>
            </a:r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kumimoji="0" lang="it-IT" sz="18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it-IT" sz="3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egnaposto contenuto 5"/>
          <p:cNvSpPr txBox="1">
            <a:spLocks/>
          </p:cNvSpPr>
          <p:nvPr/>
        </p:nvSpPr>
        <p:spPr>
          <a:xfrm>
            <a:off x="6876256" y="2708920"/>
            <a:ext cx="1872208" cy="936104"/>
          </a:xfrm>
          <a:prstGeom prst="rect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18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Indicazioni di carattere generale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it-IT" sz="3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contenuto 5"/>
          <p:cNvSpPr txBox="1">
            <a:spLocks/>
          </p:cNvSpPr>
          <p:nvPr/>
        </p:nvSpPr>
        <p:spPr>
          <a:xfrm>
            <a:off x="6876256" y="4509120"/>
            <a:ext cx="1872208" cy="936104"/>
          </a:xfrm>
          <a:prstGeom prst="rect">
            <a:avLst/>
          </a:prstGeom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87313" marR="0" lvl="0" indent="-508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it-IT" sz="18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n-lt"/>
                <a:ea typeface="+mn-ea"/>
                <a:cs typeface="+mn-cs"/>
              </a:rPr>
              <a:t>Descrizione dettagliata delle attività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it-IT" sz="30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2195736" y="2852936"/>
            <a:ext cx="648072" cy="360040"/>
          </a:xfrm>
          <a:prstGeom prst="straightConnector1">
            <a:avLst/>
          </a:prstGeom>
          <a:ln w="158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2483768" y="4005064"/>
            <a:ext cx="576064" cy="216024"/>
          </a:xfrm>
          <a:prstGeom prst="straightConnector1">
            <a:avLst/>
          </a:prstGeom>
          <a:ln w="158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2483768" y="4725144"/>
            <a:ext cx="576064" cy="0"/>
          </a:xfrm>
          <a:prstGeom prst="straightConnector1">
            <a:avLst/>
          </a:prstGeom>
          <a:ln w="158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2483768" y="5373216"/>
            <a:ext cx="576064" cy="288032"/>
          </a:xfrm>
          <a:prstGeom prst="straightConnector1">
            <a:avLst/>
          </a:prstGeom>
          <a:ln w="158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8" idx="1"/>
          </p:cNvCxnSpPr>
          <p:nvPr/>
        </p:nvCxnSpPr>
        <p:spPr>
          <a:xfrm flipH="1">
            <a:off x="5868144" y="3176972"/>
            <a:ext cx="1008112" cy="108012"/>
          </a:xfrm>
          <a:prstGeom prst="straightConnector1">
            <a:avLst/>
          </a:prstGeom>
          <a:ln w="158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9" idx="1"/>
          </p:cNvCxnSpPr>
          <p:nvPr/>
        </p:nvCxnSpPr>
        <p:spPr>
          <a:xfrm flipH="1" flipV="1">
            <a:off x="6012160" y="4869160"/>
            <a:ext cx="864096" cy="108012"/>
          </a:xfrm>
          <a:prstGeom prst="straightConnector1">
            <a:avLst/>
          </a:prstGeom>
          <a:ln w="158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352928" cy="1152128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Linee guida – Finalità e soggetti interessati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852936"/>
            <a:ext cx="8136904" cy="3633267"/>
          </a:xfrm>
        </p:spPr>
        <p:txBody>
          <a:bodyPr>
            <a:normAutofit/>
          </a:bodyPr>
          <a:lstStyle/>
          <a:p>
            <a:pPr algn="just"/>
            <a:r>
              <a:rPr lang="it-IT" sz="1600" dirty="0" smtClean="0"/>
              <a:t>Il documento riporta, nei paragrafi 2,3 e 4 (</a:t>
            </a:r>
            <a:r>
              <a:rPr lang="it-IT" sz="1600" i="1" dirty="0" smtClean="0"/>
              <a:t>rispettivamente adozione di sistemi indiretti, diretti  e interventi riguardanti l’impianto termico</a:t>
            </a:r>
            <a:r>
              <a:rPr lang="it-IT" sz="1600" dirty="0" smtClean="0"/>
              <a:t>), le metodologie operative e le note </a:t>
            </a:r>
            <a:r>
              <a:rPr lang="it-IT" sz="1600" dirty="0" smtClean="0"/>
              <a:t>contrattuali per </a:t>
            </a:r>
            <a:r>
              <a:rPr lang="it-IT" sz="1600" dirty="0" smtClean="0"/>
              <a:t>l’introduzione dei sistemi di termoregolazione e contabilizzazione e riqualificazione </a:t>
            </a:r>
            <a:r>
              <a:rPr lang="it-IT" sz="1600" dirty="0" smtClean="0"/>
              <a:t>della centrale </a:t>
            </a:r>
            <a:r>
              <a:rPr lang="it-IT" sz="1600" dirty="0" smtClean="0"/>
              <a:t>termica negli edifici esistenti, nell'intento di </a:t>
            </a:r>
            <a:r>
              <a:rPr lang="it-IT" sz="1600" u="sng" dirty="0" smtClean="0"/>
              <a:t>fornire all’utente finale informazioni utili per poter individuare le corrette procedure in grado si assicurare un </a:t>
            </a:r>
            <a:r>
              <a:rPr lang="it-IT" sz="1600" u="sng" dirty="0" smtClean="0">
                <a:solidFill>
                  <a:schemeClr val="accent2"/>
                </a:solidFill>
              </a:rPr>
              <a:t>buon livello di qualità</a:t>
            </a:r>
            <a:r>
              <a:rPr lang="it-IT" sz="1600" u="sng" dirty="0" smtClean="0"/>
              <a:t> nella realizzazione degli interventi.</a:t>
            </a:r>
          </a:p>
          <a:p>
            <a:pPr algn="just"/>
            <a:endParaRPr lang="it-IT" sz="1600" dirty="0" smtClean="0"/>
          </a:p>
          <a:p>
            <a:pPr algn="just"/>
            <a:r>
              <a:rPr lang="it-IT" sz="1600" dirty="0" smtClean="0"/>
              <a:t>Le procedure riportate invece nel paragrafo 5 (</a:t>
            </a:r>
            <a:r>
              <a:rPr lang="it-IT" sz="1600" i="1" dirty="0" smtClean="0"/>
              <a:t>esecuzione di diagnosi </a:t>
            </a:r>
            <a:r>
              <a:rPr lang="it-IT" sz="1600" i="1" dirty="0" smtClean="0"/>
              <a:t>energetiche</a:t>
            </a:r>
            <a:r>
              <a:rPr lang="it-IT" sz="1600" dirty="0" smtClean="0"/>
              <a:t>) sono </a:t>
            </a:r>
            <a:r>
              <a:rPr lang="it-IT" sz="1600" dirty="0" smtClean="0"/>
              <a:t>da considerarsi come ulteriori elementi che, se presenti, </a:t>
            </a:r>
            <a:r>
              <a:rPr lang="it-IT" sz="1600" u="sng" dirty="0" smtClean="0"/>
              <a:t>permettono </a:t>
            </a:r>
            <a:r>
              <a:rPr lang="it-IT" sz="1600" u="sng" dirty="0" smtClean="0"/>
              <a:t>di raggiungere </a:t>
            </a:r>
            <a:r>
              <a:rPr lang="it-IT" sz="1600" u="sng" dirty="0" smtClean="0"/>
              <a:t>un </a:t>
            </a:r>
            <a:r>
              <a:rPr lang="it-IT" sz="1600" u="sng" dirty="0" smtClean="0">
                <a:solidFill>
                  <a:schemeClr val="accent2"/>
                </a:solidFill>
              </a:rPr>
              <a:t>alto standard di qualità</a:t>
            </a:r>
            <a:r>
              <a:rPr lang="it-IT" sz="1600" u="sng" dirty="0" smtClean="0"/>
              <a:t> nella realizzazione degli interventi</a:t>
            </a:r>
            <a:r>
              <a:rPr lang="it-IT" sz="1600" dirty="0" smtClean="0"/>
              <a:t>, </a:t>
            </a:r>
            <a:r>
              <a:rPr lang="it-IT" sz="1600" dirty="0" smtClean="0"/>
              <a:t>ottenibile mediante </a:t>
            </a:r>
            <a:r>
              <a:rPr lang="it-IT" sz="1600" dirty="0" smtClean="0"/>
              <a:t>una valutazione complessiva delle problematiche energetiche del </a:t>
            </a:r>
            <a:r>
              <a:rPr lang="it-IT" sz="1600" dirty="0" smtClean="0"/>
              <a:t>sistema edificio-impianto </a:t>
            </a:r>
            <a:r>
              <a:rPr lang="it-IT" sz="1600" dirty="0" smtClean="0"/>
              <a:t>(diagnosi energetica).</a:t>
            </a:r>
            <a:endParaRPr lang="it-IT" sz="1600" dirty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352928" cy="1152128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Linee guida – Sistemi di termoregolazione e contabilizzazione di calore indiretti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852936"/>
            <a:ext cx="8136904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1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Principali attività descritte</a:t>
            </a:r>
          </a:p>
          <a:p>
            <a:pPr algn="just"/>
            <a:r>
              <a:rPr lang="it-IT" sz="1600" dirty="0" smtClean="0"/>
              <a:t>Rilievo delle caratteristiche dimensionali dei corpi riscaldanti ed elaborazione di una tabella di ripartizione basata sul fabbisogno termico (UNI 10200);</a:t>
            </a:r>
          </a:p>
          <a:p>
            <a:pPr algn="just"/>
            <a:r>
              <a:rPr lang="it-IT" sz="1600" dirty="0" smtClean="0"/>
              <a:t>Progettazione dell’impianto di termoregolazione con individuazione delle caratteristiche tecniche (i.e. tipo di corpo valvola, DN, preregolazione, tipo di </a:t>
            </a:r>
            <a:r>
              <a:rPr lang="it-IT" sz="1600" dirty="0" err="1" smtClean="0"/>
              <a:t>sensore…</a:t>
            </a:r>
            <a:r>
              <a:rPr lang="it-IT" sz="1600" dirty="0" smtClean="0"/>
              <a:t>);</a:t>
            </a:r>
          </a:p>
          <a:p>
            <a:pPr algn="just"/>
            <a:r>
              <a:rPr lang="it-IT" sz="1600" dirty="0" smtClean="0"/>
              <a:t>Definizione delle caratteristiche delle pompe di circolazione;</a:t>
            </a:r>
          </a:p>
          <a:p>
            <a:pPr algn="just"/>
            <a:r>
              <a:rPr lang="it-IT" sz="1600" dirty="0" smtClean="0"/>
              <a:t>Installazione dei sistemi con successiva messa in servizio e verifica del corretto funzionamento;</a:t>
            </a:r>
          </a:p>
          <a:p>
            <a:pPr algn="just"/>
            <a:r>
              <a:rPr lang="it-IT" sz="1600" dirty="0" smtClean="0"/>
              <a:t>Progetto del sistema di contabilizzazione con individuazione delle caratteristiche tecniche (i.e. dati di parametrizzazione del ripartitore,modalità di calcolo del consumo volontario e involontario,…)</a:t>
            </a:r>
            <a:endParaRPr lang="it-IT" sz="1600" dirty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352928" cy="1152128"/>
          </a:xfrm>
        </p:spPr>
        <p:txBody>
          <a:bodyPr vert="horz" lIns="45720" rIns="45720" anchor="ctr">
            <a:noAutofit/>
          </a:bodyPr>
          <a:lstStyle/>
          <a:p>
            <a:pPr algn="ctr"/>
            <a:r>
              <a:rPr lang="it-IT" sz="3600" b="1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Linee guida – Sistemi di termoregolazione e contabilizzazione di calore indiretti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852936"/>
            <a:ext cx="8136904" cy="3633267"/>
          </a:xfrm>
        </p:spPr>
        <p:txBody>
          <a:bodyPr>
            <a:normAutofit/>
          </a:bodyPr>
          <a:lstStyle/>
          <a:p>
            <a:pPr algn="just"/>
            <a:r>
              <a:rPr lang="it-IT" sz="1600" dirty="0" smtClean="0"/>
              <a:t>Installazione del sistema di contabilizzazione prevedendo la corretta programmazione dei ripartitori (inserimento dati di parametrizzazione e di accoppiamento) e l’uniformità di posa su tutti i corpi scaldanti;</a:t>
            </a:r>
          </a:p>
          <a:p>
            <a:pPr algn="just"/>
            <a:r>
              <a:rPr lang="it-IT" sz="1600" dirty="0" smtClean="0"/>
              <a:t>Installazione della eventuale rete di acquisizione;</a:t>
            </a:r>
          </a:p>
          <a:p>
            <a:pPr algn="just"/>
            <a:r>
              <a:rPr lang="it-IT" sz="1600" dirty="0" smtClean="0"/>
              <a:t>Messa in servizio del sistema di contabilizzazione con scarico dati iniziale per verificarne il corretto funzionamento e effettuazione di letture ravvicinate nel primo anno di esercizio;</a:t>
            </a:r>
          </a:p>
          <a:p>
            <a:pPr algn="just"/>
            <a:r>
              <a:rPr lang="it-IT" sz="1600" dirty="0" smtClean="0"/>
              <a:t>Redazione di documentazione tecnica per l’utente per una corretta utilizzazione del sistema di termoregolazione e di contabilizzazione;</a:t>
            </a:r>
          </a:p>
          <a:p>
            <a:pPr algn="just"/>
            <a:r>
              <a:rPr lang="it-IT" sz="1600" dirty="0" smtClean="0"/>
              <a:t>In fase di gestione, scarico e verifica dei dati;</a:t>
            </a:r>
          </a:p>
          <a:p>
            <a:pPr algn="just"/>
            <a:r>
              <a:rPr lang="it-IT" sz="1600" dirty="0" smtClean="0"/>
              <a:t>Raccolta ed elaborazione dei dati per una valutazione della riduzione dei consumi rispetto a quanto previsto dalla diagnosi energetica, se presente, o per un confronto con i consumi storici</a:t>
            </a:r>
          </a:p>
          <a:p>
            <a:pPr algn="just"/>
            <a:endParaRPr lang="it-IT" sz="1600" dirty="0"/>
          </a:p>
        </p:txBody>
      </p:sp>
      <p:pic>
        <p:nvPicPr>
          <p:cNvPr id="4" name="Picture 4" descr="C:\Documents and Settings\14385CA\Documenti\Immagini\logo_regi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88640"/>
            <a:ext cx="3486150" cy="1116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</TotalTime>
  <Words>1300</Words>
  <Application>Microsoft Office PowerPoint</Application>
  <PresentationFormat>Presentazione su schermo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Tecnologia</vt:lpstr>
      <vt:lpstr>Linee guida per l’adozione di sistemi di termoregolazione e contabilizzazione di calore</vt:lpstr>
      <vt:lpstr>Normativa regionale – proroga obbligo</vt:lpstr>
      <vt:lpstr>Normativa regionale – proroga obbligo</vt:lpstr>
      <vt:lpstr>Elaborazione delle linee guida</vt:lpstr>
      <vt:lpstr>Linee guida - Argomenti trattati</vt:lpstr>
      <vt:lpstr>Linee guida – Organizzazione documento</vt:lpstr>
      <vt:lpstr>Linee guida – Finalità e soggetti interessati</vt:lpstr>
      <vt:lpstr>Linee guida – Sistemi di termoregolazione e contabilizzazione di calore indiretti</vt:lpstr>
      <vt:lpstr>Linee guida – Sistemi di termoregolazione e contabilizzazione di calore indiretti</vt:lpstr>
      <vt:lpstr>Linee guida – Sistemi di termoregolazione e contabilizzazione di calore diretti</vt:lpstr>
      <vt:lpstr>Linee guida – Interventi sull’impianto termico</vt:lpstr>
      <vt:lpstr>Linee guida – Interventi sull’impianto termico</vt:lpstr>
      <vt:lpstr>Linee guida – Diagnosi energetica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Linee guida per l’adozione di sistemi di termoregolazione e contabilizzazione di calore</dc:title>
  <dc:creator>Adriano</dc:creator>
  <cp:lastModifiedBy>Adriano</cp:lastModifiedBy>
  <cp:revision>27</cp:revision>
  <dcterms:created xsi:type="dcterms:W3CDTF">2013-04-21T09:01:16Z</dcterms:created>
  <dcterms:modified xsi:type="dcterms:W3CDTF">2013-04-21T13:58:47Z</dcterms:modified>
</cp:coreProperties>
</file>